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E5C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EA9A6A5-26C6-4973-B3F4-17707C8BF547}" type="datetimeFigureOut">
              <a:rPr lang="el-GR" smtClean="0"/>
              <a:pPr/>
              <a:t>13/5/2024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57C5809-C483-4E3A-AE71-036E66BBD4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9A6A5-26C6-4973-B3F4-17707C8BF547}" type="datetimeFigureOut">
              <a:rPr lang="el-GR" smtClean="0"/>
              <a:pPr/>
              <a:t>13/5/2024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C5809-C483-4E3A-AE71-036E66BBD424}"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404665"/>
            <a:ext cx="7772400" cy="1296144"/>
          </a:xfrm>
        </p:spPr>
        <p:txBody>
          <a:bodyPr/>
          <a:lstStyle/>
          <a:p>
            <a:r>
              <a:rPr lang="el-GR" dirty="0" smtClean="0"/>
              <a:t>Μεσόγειος  θάλασσα </a:t>
            </a:r>
            <a:endParaRPr lang="el-GR" dirty="0"/>
          </a:p>
        </p:txBody>
      </p:sp>
      <p:pic>
        <p:nvPicPr>
          <p:cNvPr id="4" name="3 - Εικόνα" descr="μεσόγειος θαλασσα.jpg"/>
          <p:cNvPicPr>
            <a:picLocks noChangeAspect="1"/>
          </p:cNvPicPr>
          <p:nvPr/>
        </p:nvPicPr>
        <p:blipFill>
          <a:blip r:embed="rId2" cstate="print"/>
          <a:stretch>
            <a:fillRect/>
          </a:stretch>
        </p:blipFill>
        <p:spPr>
          <a:xfrm>
            <a:off x="1187624" y="1412776"/>
            <a:ext cx="6817779" cy="3600400"/>
          </a:xfrm>
          <a:prstGeom prst="rect">
            <a:avLst/>
          </a:prstGeom>
        </p:spPr>
      </p:pic>
      <p:sp>
        <p:nvSpPr>
          <p:cNvPr id="5" name="4 - Ορθογώνιο"/>
          <p:cNvSpPr/>
          <p:nvPr/>
        </p:nvSpPr>
        <p:spPr>
          <a:xfrm>
            <a:off x="1835696" y="5085184"/>
            <a:ext cx="5328592"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smtClean="0">
                <a:solidFill>
                  <a:schemeClr val="tx2">
                    <a:lumMod val="60000"/>
                    <a:lumOff val="40000"/>
                  </a:schemeClr>
                </a:solidFill>
              </a:rPr>
              <a:t>Μνημεία  </a:t>
            </a:r>
            <a:r>
              <a:rPr lang="el-GR" sz="4400" b="1" dirty="0" smtClean="0"/>
              <a:t> </a:t>
            </a:r>
            <a:endParaRPr lang="el-GR"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sz="4000" b="1" dirty="0" smtClean="0"/>
              <a:t>Οι πυραμίδες της Γκίζας </a:t>
            </a:r>
            <a:r>
              <a:rPr lang="el-GR" sz="4000" dirty="0" smtClean="0"/>
              <a:t/>
            </a:r>
            <a:br>
              <a:rPr lang="el-GR" sz="4000" dirty="0" smtClean="0"/>
            </a:br>
            <a:endParaRPr lang="el-GR" sz="40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971601" y="1844824"/>
            <a:ext cx="7204606" cy="403458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Οι πυραμίδες της Γκίζας, ένα από τα επτά θαύματα του αρχαίου κόσμου </a:t>
            </a:r>
            <a:endParaRPr lang="el-GR" sz="3600" dirty="0"/>
          </a:p>
        </p:txBody>
      </p:sp>
      <p:sp>
        <p:nvSpPr>
          <p:cNvPr id="3" name="2 - Θέση περιεχομένου"/>
          <p:cNvSpPr>
            <a:spLocks noGrp="1"/>
          </p:cNvSpPr>
          <p:nvPr>
            <p:ph idx="1"/>
          </p:nvPr>
        </p:nvSpPr>
        <p:spPr/>
        <p:txBody>
          <a:bodyPr>
            <a:normAutofit fontScale="85000" lnSpcReduction="20000"/>
          </a:bodyPr>
          <a:lstStyle/>
          <a:p>
            <a:r>
              <a:rPr lang="el-GR" b="1" dirty="0" smtClean="0"/>
              <a:t> </a:t>
            </a:r>
            <a:r>
              <a:rPr lang="el-GR" dirty="0" smtClean="0">
                <a:latin typeface="Arial" pitchFamily="34" charset="0"/>
                <a:cs typeface="Arial" pitchFamily="34" charset="0"/>
              </a:rPr>
              <a:t>Οι πυραμίδες είναι τάφοι για τους βασιλιάδες της Αιγύπτου, τους Φαραώ..   Ο Φαραώ θαβόταν μαζί με το ζωάκι του (αν είχε) και τα αγαπημένα του αντικείμενα. Οι αρχαιολόγοι λένε ότι το σχήμα της πυραμίδας  συμβόλιζε τις ακτίνες του ήλιου ή ακόμα και μια σκάλα προς τον ουρανό. Περισσότερες από 130 πυραμίδες υπάρχουν στην Αίγυπτο. Οι πρώτες πυραμίδες εμφανίστηκαν  το 3200 – 2300. Οι Πυραμίδες της Γκίζας είναι οι πιο διάσημες. Πιο μεγάλη είναι η πυραμίδα του Χέοπα, ένα από τα επτά θαύματα του κόσμου. Η Πυραμίδα του Χέοπα έχει μέγεθος όσο 7 ή 8 γήπεδα ποδοσφαίρου  μαζί</a:t>
            </a:r>
            <a:endParaRPr lang="el-GR"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t>
            </a:r>
            <a:br>
              <a:rPr lang="el-GR" b="1" dirty="0" smtClean="0"/>
            </a:br>
            <a:r>
              <a:rPr lang="el-GR" sz="4000" b="1" dirty="0" smtClean="0"/>
              <a:t>Η Σφίγγα  της Γκίζας </a:t>
            </a:r>
            <a:r>
              <a:rPr lang="el-GR" dirty="0" smtClean="0"/>
              <a:t/>
            </a:r>
            <a:br>
              <a:rPr lang="el-GR" dirty="0" smtClean="0"/>
            </a:br>
            <a:endParaRPr lang="el-G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475656" y="1772816"/>
            <a:ext cx="6376977" cy="410445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
            </a:r>
            <a:br>
              <a:rPr lang="el-GR" sz="3600" b="1" dirty="0" smtClean="0"/>
            </a:br>
            <a:r>
              <a:rPr lang="el-GR" sz="3600" b="1" dirty="0" smtClean="0"/>
              <a:t>Η Σφίγγα της Γκίζας, ένα μυθολογικό πλάσμα που συναρπάζει και μαγεύει  </a:t>
            </a:r>
            <a:r>
              <a:rPr lang="el-GR" sz="3600" dirty="0" smtClean="0"/>
              <a:t/>
            </a:r>
            <a:br>
              <a:rPr lang="el-GR" sz="3600" dirty="0" smtClean="0"/>
            </a:br>
            <a:endParaRPr lang="el-GR" sz="3600" dirty="0"/>
          </a:p>
        </p:txBody>
      </p:sp>
      <p:sp>
        <p:nvSpPr>
          <p:cNvPr id="3" name="2 - Θέση περιεχομένου"/>
          <p:cNvSpPr>
            <a:spLocks noGrp="1"/>
          </p:cNvSpPr>
          <p:nvPr>
            <p:ph idx="1"/>
          </p:nvPr>
        </p:nvSpPr>
        <p:spPr/>
        <p:txBody>
          <a:bodyPr/>
          <a:lstStyle/>
          <a:p>
            <a:r>
              <a:rPr lang="el-GR" dirty="0" smtClean="0"/>
              <a:t>Η Μεγάλη </a:t>
            </a:r>
            <a:r>
              <a:rPr lang="el-GR" b="1" dirty="0" smtClean="0"/>
              <a:t>Σφίγγα της Γκίζας</a:t>
            </a:r>
            <a:r>
              <a:rPr lang="el-GR" dirty="0" smtClean="0"/>
              <a:t> της Αιγύπτου είναι ένα άγαλμα που απεικονίζει ένα μυθολογικό πλάσμα με σώμα λιονταριού και κεφάλι ανθρώπου σε καθήμενη στάση.  Το άγαλμα έχει μήκος 73,5 μέτρα, πλάτος 6 και ύψος 20,22 μέτρα και θεωρείται ότι κτίστηκε από τους αρχαίους Αιγύπτιους</a:t>
            </a:r>
          </a:p>
          <a:p>
            <a:pPr>
              <a:buNone/>
            </a:pPr>
            <a:r>
              <a:rPr lang="el-GR" dirty="0" smtClean="0"/>
              <a:t> </a:t>
            </a:r>
          </a:p>
          <a:p>
            <a:endParaRPr lang="el-GR" dirty="0"/>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
            </a:r>
            <a:br>
              <a:rPr lang="en-US" b="1" dirty="0" smtClean="0"/>
            </a:br>
            <a:r>
              <a:rPr lang="el-GR" sz="4000" b="1" dirty="0" smtClean="0"/>
              <a:t>Ο ναός της Αναστάσεως στην Ιερουσαλήμ</a:t>
            </a:r>
            <a:r>
              <a:rPr lang="el-GR" dirty="0" smtClean="0"/>
              <a:t/>
            </a:r>
            <a:br>
              <a:rPr lang="el-GR" dirty="0" smtClean="0"/>
            </a:br>
            <a:endParaRPr lang="el-GR" dirty="0"/>
          </a:p>
        </p:txBody>
      </p:sp>
      <p:pic>
        <p:nvPicPr>
          <p:cNvPr id="4" name="4 - Εικόνα" descr="ο ναός της αναστάσεως.jpg"/>
          <p:cNvPicPr>
            <a:picLocks noGrp="1"/>
          </p:cNvPicPr>
          <p:nvPr>
            <p:ph idx="1"/>
          </p:nvPr>
        </p:nvPicPr>
        <p:blipFill>
          <a:blip r:embed="rId2" cstate="print"/>
          <a:stretch>
            <a:fillRect/>
          </a:stretch>
        </p:blipFill>
        <p:spPr>
          <a:xfrm>
            <a:off x="683568" y="1556792"/>
            <a:ext cx="4032448" cy="2520280"/>
          </a:xfrm>
          <a:prstGeom prst="rect">
            <a:avLst/>
          </a:prstGeom>
        </p:spPr>
      </p:pic>
      <p:pic>
        <p:nvPicPr>
          <p:cNvPr id="5" name="4 - Εικόνα" descr="ναος1.jpg"/>
          <p:cNvPicPr>
            <a:picLocks noChangeAspect="1"/>
          </p:cNvPicPr>
          <p:nvPr/>
        </p:nvPicPr>
        <p:blipFill>
          <a:blip r:embed="rId3" cstate="print"/>
          <a:stretch>
            <a:fillRect/>
          </a:stretch>
        </p:blipFill>
        <p:spPr>
          <a:xfrm>
            <a:off x="4836029" y="1556792"/>
            <a:ext cx="4080453" cy="2448272"/>
          </a:xfrm>
          <a:prstGeom prst="rect">
            <a:avLst/>
          </a:prstGeom>
        </p:spPr>
      </p:pic>
      <p:pic>
        <p:nvPicPr>
          <p:cNvPr id="6" name="5 - Εικόνα" descr="ναος 2.jpg"/>
          <p:cNvPicPr>
            <a:picLocks noChangeAspect="1"/>
          </p:cNvPicPr>
          <p:nvPr/>
        </p:nvPicPr>
        <p:blipFill>
          <a:blip r:embed="rId4" cstate="print"/>
          <a:stretch>
            <a:fillRect/>
          </a:stretch>
        </p:blipFill>
        <p:spPr>
          <a:xfrm>
            <a:off x="683568" y="4388147"/>
            <a:ext cx="4032448" cy="2209205"/>
          </a:xfrm>
          <a:prstGeom prst="rect">
            <a:avLst/>
          </a:prstGeom>
        </p:spPr>
      </p:pic>
      <p:pic>
        <p:nvPicPr>
          <p:cNvPr id="8" name="7 - Εικόνα" descr="ναός 3.jpg"/>
          <p:cNvPicPr>
            <a:picLocks noChangeAspect="1"/>
          </p:cNvPicPr>
          <p:nvPr/>
        </p:nvPicPr>
        <p:blipFill>
          <a:blip r:embed="rId5" cstate="print"/>
          <a:stretch>
            <a:fillRect/>
          </a:stretch>
        </p:blipFill>
        <p:spPr>
          <a:xfrm>
            <a:off x="4932040" y="4221088"/>
            <a:ext cx="3960440" cy="2434966"/>
          </a:xfrm>
          <a:prstGeom prst="rect">
            <a:avLst/>
          </a:prstGeom>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19256" cy="1714202"/>
          </a:xfrm>
        </p:spPr>
        <p:txBody>
          <a:bodyPr>
            <a:normAutofit fontScale="90000"/>
          </a:bodyPr>
          <a:lstStyle/>
          <a:p>
            <a:r>
              <a:rPr lang="el-GR" b="1" dirty="0" smtClean="0"/>
              <a:t/>
            </a:r>
            <a:br>
              <a:rPr lang="el-GR" b="1" dirty="0" smtClean="0"/>
            </a:br>
            <a:r>
              <a:rPr lang="el-GR" b="1" dirty="0" smtClean="0"/>
              <a:t/>
            </a:r>
            <a:br>
              <a:rPr lang="el-GR" b="1" dirty="0" smtClean="0"/>
            </a:br>
            <a:r>
              <a:rPr lang="el-GR" b="1" dirty="0" smtClean="0"/>
              <a:t/>
            </a:r>
            <a:br>
              <a:rPr lang="el-GR" b="1" dirty="0" smtClean="0"/>
            </a:br>
            <a:r>
              <a:rPr lang="el-GR" sz="3600" b="1" dirty="0" smtClean="0"/>
              <a:t>Ένα πανέμορφο μνημείο, με αιώνες ιστορίας, συνδεδεμένο με τα Πάθη του Ιησού</a:t>
            </a:r>
            <a:r>
              <a:rPr lang="el-GR" b="1" dirty="0" smtClean="0"/>
              <a:t/>
            </a:r>
            <a:br>
              <a:rPr lang="el-GR" b="1" dirty="0" smtClean="0"/>
            </a:br>
            <a:r>
              <a:rPr lang="el-GR" b="1" dirty="0" smtClean="0"/>
              <a:t/>
            </a:r>
            <a:br>
              <a:rPr lang="el-GR" b="1" dirty="0" smtClean="0"/>
            </a:br>
            <a:endParaRPr lang="el-GR" dirty="0"/>
          </a:p>
        </p:txBody>
      </p:sp>
      <p:sp>
        <p:nvSpPr>
          <p:cNvPr id="5" name="4 - Θέση περιεχομένου"/>
          <p:cNvSpPr>
            <a:spLocks noGrp="1"/>
          </p:cNvSpPr>
          <p:nvPr>
            <p:ph idx="1"/>
          </p:nvPr>
        </p:nvSpPr>
        <p:spPr>
          <a:xfrm>
            <a:off x="539552" y="2060848"/>
            <a:ext cx="8147248" cy="4320480"/>
          </a:xfrm>
        </p:spPr>
        <p:txBody>
          <a:bodyPr>
            <a:normAutofit fontScale="77500" lnSpcReduction="20000"/>
          </a:bodyPr>
          <a:lstStyle/>
          <a:p>
            <a:r>
              <a:rPr lang="el-GR" dirty="0" smtClean="0"/>
              <a:t> </a:t>
            </a:r>
            <a:r>
              <a:rPr lang="el-GR" dirty="0" smtClean="0">
                <a:latin typeface="Arial" pitchFamily="34" charset="0"/>
                <a:cs typeface="Arial" pitchFamily="34" charset="0"/>
              </a:rPr>
              <a:t>Ο Ναός της Αναστάσεως  είναι  ένα μνημείο συνδεδεμένο με τα Πάθη του Ιησού στα Ιεροσόλυμα</a:t>
            </a:r>
            <a:r>
              <a:rPr lang="el-GR" b="1" dirty="0" smtClean="0">
                <a:latin typeface="Arial" pitchFamily="34" charset="0"/>
                <a:cs typeface="Arial" pitchFamily="34" charset="0"/>
              </a:rPr>
              <a:t>. </a:t>
            </a:r>
            <a:r>
              <a:rPr lang="el-GR" dirty="0" smtClean="0">
                <a:latin typeface="Arial" pitchFamily="34" charset="0"/>
                <a:cs typeface="Arial" pitchFamily="34" charset="0"/>
              </a:rPr>
              <a:t>Γνωστός και ως «Πανάγιος Τάφος», περιέχει τον Γολγοθά και τον τάφο του Ιησού και πρωταγωνιστεί κάθε Πάσχα, προσελκύοντας πλήθη πιστών. Αποτελεί  ένα πανέμορφο μνημείο για τον σύγχρονο κόσμο, στο οποίο εδρεύει το </a:t>
            </a:r>
            <a:r>
              <a:rPr lang="el-GR" b="1" dirty="0" smtClean="0">
                <a:latin typeface="Arial" pitchFamily="34" charset="0"/>
                <a:cs typeface="Arial" pitchFamily="34" charset="0"/>
              </a:rPr>
              <a:t>Ελληνορθόδοξο Πατριαρχείο των Ιεροσολύμων</a:t>
            </a:r>
            <a:r>
              <a:rPr lang="el-GR" dirty="0" smtClean="0">
                <a:latin typeface="Arial" pitchFamily="34" charset="0"/>
                <a:cs typeface="Arial" pitchFamily="34" charset="0"/>
              </a:rPr>
              <a:t>. Σύμφωνα με τη βυζαντινή παράδοση, ο Ναός</a:t>
            </a:r>
            <a:r>
              <a:rPr lang="el-GR" b="1" dirty="0" smtClean="0">
                <a:latin typeface="Arial" pitchFamily="34" charset="0"/>
                <a:cs typeface="Arial" pitchFamily="34" charset="0"/>
              </a:rPr>
              <a:t> αποτελεί τον ‘Ομφαλό’ της γης, δηλαδή το κέντρο της γης.</a:t>
            </a:r>
            <a:r>
              <a:rPr lang="el-GR" dirty="0" smtClean="0">
                <a:latin typeface="Arial" pitchFamily="34" charset="0"/>
                <a:cs typeface="Arial" pitchFamily="34" charset="0"/>
              </a:rPr>
              <a:t> Μια μικρή μαρμάρινη επιγραφή τοποθετημένη στο δάπεδο του ‘Καθολικού’ υπενθυμίζει στον πιστό ότι βρίσκεται στο κέντρο της γης.</a:t>
            </a:r>
            <a:endParaRPr lang="el-GR" dirty="0">
              <a:latin typeface="Arial" pitchFamily="34" charset="0"/>
              <a:cs typeface="Arial" pitchFamily="34" charset="0"/>
            </a:endParaRPr>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sz="4000" b="1" dirty="0" smtClean="0"/>
              <a:t>Η  Αγιά   </a:t>
            </a:r>
            <a:r>
              <a:rPr lang="el-GR" sz="4000" b="1" dirty="0" err="1" smtClean="0"/>
              <a:t>Σοφιά</a:t>
            </a:r>
            <a:r>
              <a:rPr lang="el-GR" sz="4000" b="1" dirty="0" smtClean="0"/>
              <a:t> </a:t>
            </a:r>
            <a:r>
              <a:rPr lang="el-GR" sz="4000" dirty="0" smtClean="0"/>
              <a:t/>
            </a:r>
            <a:br>
              <a:rPr lang="el-GR" sz="4000" dirty="0" smtClean="0"/>
            </a:br>
            <a:endParaRPr lang="el-GR" sz="4000" dirty="0"/>
          </a:p>
        </p:txBody>
      </p:sp>
      <p:pic>
        <p:nvPicPr>
          <p:cNvPr id="4" name="8 - Εικόνα" descr="Αγια Σοφιά.jpg"/>
          <p:cNvPicPr>
            <a:picLocks noGrp="1"/>
          </p:cNvPicPr>
          <p:nvPr>
            <p:ph idx="1"/>
          </p:nvPr>
        </p:nvPicPr>
        <p:blipFill>
          <a:blip r:embed="rId2" cstate="print"/>
          <a:stretch>
            <a:fillRect/>
          </a:stretch>
        </p:blipFill>
        <p:spPr>
          <a:xfrm>
            <a:off x="1115616" y="1628800"/>
            <a:ext cx="6840760" cy="4392488"/>
          </a:xfrm>
          <a:prstGeom prst="rect">
            <a:avLst/>
          </a:prstGeom>
        </p:spPr>
      </p:pic>
    </p:spTree>
  </p:cSld>
  <p:clrMapOvr>
    <a:masterClrMapping/>
  </p:clrMapOvr>
  <p:transition>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74638"/>
            <a:ext cx="8075240" cy="922114"/>
          </a:xfrm>
        </p:spPr>
        <p:txBody>
          <a:bodyPr>
            <a:normAutofit fontScale="90000"/>
          </a:bodyPr>
          <a:lstStyle/>
          <a:p>
            <a:r>
              <a:rPr lang="el-GR" sz="3600" dirty="0" smtClean="0"/>
              <a:t>Η  Αγιά  </a:t>
            </a:r>
            <a:r>
              <a:rPr lang="el-GR" sz="3600" dirty="0" err="1" smtClean="0"/>
              <a:t>Σοφιά</a:t>
            </a:r>
            <a:r>
              <a:rPr lang="el-GR" sz="3600" dirty="0" smtClean="0"/>
              <a:t> , ένα αριστούργημα της αρχιτεκτονικής  </a:t>
            </a:r>
            <a:endParaRPr lang="el-GR" sz="3600" dirty="0"/>
          </a:p>
        </p:txBody>
      </p:sp>
      <p:sp>
        <p:nvSpPr>
          <p:cNvPr id="3" name="2 - Θέση περιεχομένου"/>
          <p:cNvSpPr>
            <a:spLocks noGrp="1"/>
          </p:cNvSpPr>
          <p:nvPr>
            <p:ph idx="1"/>
          </p:nvPr>
        </p:nvSpPr>
        <p:spPr>
          <a:xfrm>
            <a:off x="457200" y="1268760"/>
            <a:ext cx="8229600" cy="5112568"/>
          </a:xfrm>
        </p:spPr>
        <p:txBody>
          <a:bodyPr>
            <a:normAutofit fontScale="77500" lnSpcReduction="20000"/>
          </a:bodyPr>
          <a:lstStyle/>
          <a:p>
            <a:r>
              <a:rPr lang="el-GR" dirty="0" smtClean="0">
                <a:latin typeface="Arial" pitchFamily="34" charset="0"/>
                <a:cs typeface="Arial" pitchFamily="34" charset="0"/>
              </a:rPr>
              <a:t> Η </a:t>
            </a:r>
            <a:r>
              <a:rPr lang="el-GR" b="1" dirty="0" smtClean="0">
                <a:latin typeface="Arial" pitchFamily="34" charset="0"/>
                <a:cs typeface="Arial" pitchFamily="34" charset="0"/>
              </a:rPr>
              <a:t>Αγία Σοφία</a:t>
            </a:r>
            <a:r>
              <a:rPr lang="el-GR" dirty="0" smtClean="0">
                <a:latin typeface="Arial" pitchFamily="34" charset="0"/>
                <a:cs typeface="Arial" pitchFamily="34" charset="0"/>
              </a:rPr>
              <a:t> ή </a:t>
            </a:r>
            <a:r>
              <a:rPr lang="el-GR" b="1" dirty="0" smtClean="0">
                <a:latin typeface="Arial" pitchFamily="34" charset="0"/>
                <a:cs typeface="Arial" pitchFamily="34" charset="0"/>
              </a:rPr>
              <a:t>Αγιά </a:t>
            </a:r>
            <a:r>
              <a:rPr lang="el-GR" b="1" dirty="0" err="1" smtClean="0">
                <a:latin typeface="Arial" pitchFamily="34" charset="0"/>
                <a:cs typeface="Arial" pitchFamily="34" charset="0"/>
              </a:rPr>
              <a:t>Σοφιά</a:t>
            </a:r>
            <a:r>
              <a:rPr lang="el-GR" b="1" dirty="0" smtClean="0">
                <a:latin typeface="Arial" pitchFamily="34" charset="0"/>
                <a:cs typeface="Arial" pitchFamily="34" charset="0"/>
              </a:rPr>
              <a:t> βρίσκεται στην Κωνσταντινούπολη  Τ</a:t>
            </a:r>
            <a:r>
              <a:rPr lang="el-GR" dirty="0" smtClean="0">
                <a:latin typeface="Arial" pitchFamily="34" charset="0"/>
                <a:cs typeface="Arial" pitchFamily="34" charset="0"/>
              </a:rPr>
              <a:t>α εγκαίνια έγιναν 537 από τον αυτοκράτορα  Ιουστινιανό. Η εκκλησία είναι αφιερωμένη στην Σοφία του Θεού, αλλά για τους Βυζαντινούς ήταν περισσότερο ταυτισμένη με την Παναγία. Εντυπωσιάζει ο τρούλος, σε ύψος 54 μέτρων γιατί  γεννά το αίσθημα ότι κρέμεται από τον ουρανό. Σήμερα λειτουργεί ως τζαμί. </a:t>
            </a:r>
          </a:p>
          <a:p>
            <a:r>
              <a:rPr lang="el-GR" dirty="0" smtClean="0">
                <a:latin typeface="Arial" pitchFamily="34" charset="0"/>
                <a:cs typeface="Arial" pitchFamily="34" charset="0"/>
              </a:rPr>
              <a:t>    Για χίλια περίπου χρόνια (537-1453), η Αγία Σοφία ήταν το κέντρο της πολιτικής, εκκλησιαστικής και πνευματικής ζωής της Βυζαντινής Αυτοκρατορίας. Εκεί γινόταν τα επινίκια μετά την θριαμβευτική επιστροφή τον αυτοκρατόρων από πολέμους, εκεί στέφθηκαν αυτοκράτορες, εκείνο το έδαφος της πάτησαν οι Πατριάρχες Ιωάννης ο Χρυσόστομος, ο θρυλικός Γρηγόριος Ε’ και τόσοι… τόσοι πολλοί άλλοι.</a:t>
            </a:r>
            <a:endParaRPr lang="el-GR" dirty="0">
              <a:latin typeface="Arial" pitchFamily="34" charset="0"/>
              <a:cs typeface="Arial" pitchFamily="34" charset="0"/>
            </a:endParaRPr>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sz="4000" b="1" i="1" dirty="0" smtClean="0"/>
              <a:t>Ο Λευκός Πύργος </a:t>
            </a:r>
            <a:r>
              <a:rPr lang="el-GR" sz="4000" dirty="0" smtClean="0"/>
              <a:t/>
            </a:r>
            <a:br>
              <a:rPr lang="el-GR" sz="4000" dirty="0" smtClean="0"/>
            </a:br>
            <a:endParaRPr lang="el-GR" sz="4000" dirty="0"/>
          </a:p>
        </p:txBody>
      </p:sp>
      <p:pic>
        <p:nvPicPr>
          <p:cNvPr id="4" name="11 - Εικόνα" descr="λευκός πύργος.jpg"/>
          <p:cNvPicPr>
            <a:picLocks noGrp="1"/>
          </p:cNvPicPr>
          <p:nvPr>
            <p:ph idx="1"/>
          </p:nvPr>
        </p:nvPicPr>
        <p:blipFill>
          <a:blip r:embed="rId2" cstate="print"/>
          <a:stretch>
            <a:fillRect/>
          </a:stretch>
        </p:blipFill>
        <p:spPr>
          <a:xfrm>
            <a:off x="1043608" y="1628800"/>
            <a:ext cx="7056784" cy="4536504"/>
          </a:xfrm>
          <a:prstGeom prst="rect">
            <a:avLst/>
          </a:prstGeom>
        </p:spPr>
      </p:pic>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Λευκός Πύργος, σημείο αναφοράς της Θεσσαλονίκης </a:t>
            </a:r>
            <a:endParaRPr lang="el-GR" sz="3600" dirty="0"/>
          </a:p>
        </p:txBody>
      </p:sp>
      <p:sp>
        <p:nvSpPr>
          <p:cNvPr id="3" name="2 - Θέση περιεχομένου"/>
          <p:cNvSpPr>
            <a:spLocks noGrp="1"/>
          </p:cNvSpPr>
          <p:nvPr>
            <p:ph idx="1"/>
          </p:nvPr>
        </p:nvSpPr>
        <p:spPr/>
        <p:txBody>
          <a:bodyPr>
            <a:normAutofit fontScale="77500" lnSpcReduction="20000"/>
          </a:bodyPr>
          <a:lstStyle/>
          <a:p>
            <a:r>
              <a:rPr lang="el-GR" dirty="0" smtClean="0"/>
              <a:t> </a:t>
            </a:r>
            <a:r>
              <a:rPr lang="el-GR" dirty="0" smtClean="0">
                <a:latin typeface="Arial" pitchFamily="34" charset="0"/>
                <a:cs typeface="Arial" pitchFamily="34" charset="0"/>
              </a:rPr>
              <a:t>Ο  Λευκός Πύργος   είναι το σύμβολο  της  Θεσσαλονίκης. Οι Οθωμανοί το 1535-1536  έχτισαν τον Πύργο ως οχυρό  για να αποτρέπουν  τους εχθρούς  που έρχονταν από τη θάλασσα . Ο Λευκός Πύργος  ήταν γνωστός ως Πύργος του Αίματος  γιατί   λειτουργούσε και  ως  φυλακή βαρυποινιτών. Μετά από πολλούς αιώνες, γύρω στο 1890 αναφέρεται ότι ένας Εβραίος κρατούμενος για να εξαγοράσει την ελευθερία του, ανέλαβε να ασβεστώσει με λευκό χρώμα τον Πύργο του Αίματος. Από τότε οι μεν Χριστιανοί συνέχιζαν να τον λένε  Πύργο του Αίματος, ενώ ο Τούρκικος πληθυσμός και ο Εβραϊκός  τον λέγανε </a:t>
            </a:r>
            <a:r>
              <a:rPr lang="el-GR" b="1" dirty="0" smtClean="0">
                <a:latin typeface="Arial" pitchFamily="34" charset="0"/>
                <a:cs typeface="Arial" pitchFamily="34" charset="0"/>
              </a:rPr>
              <a:t>Λευκός Πύργο</a:t>
            </a:r>
            <a:r>
              <a:rPr lang="el-GR" dirty="0" smtClean="0">
                <a:latin typeface="Arial" pitchFamily="34" charset="0"/>
                <a:cs typeface="Arial" pitchFamily="34" charset="0"/>
              </a:rPr>
              <a:t>. Σήμερα λειτουργεί ως </a:t>
            </a:r>
            <a:r>
              <a:rPr lang="el-GR" u="sng" dirty="0" smtClean="0">
                <a:latin typeface="Arial" pitchFamily="34" charset="0"/>
                <a:cs typeface="Arial" pitchFamily="34" charset="0"/>
              </a:rPr>
              <a:t>μουσείο</a:t>
            </a:r>
            <a:r>
              <a:rPr lang="el-GR" dirty="0" smtClean="0">
                <a:latin typeface="Arial" pitchFamily="34" charset="0"/>
                <a:cs typeface="Arial" pitchFamily="34" charset="0"/>
              </a:rPr>
              <a:t> ιστορίας της Θεσσαλονίκης .</a:t>
            </a:r>
            <a:endParaRPr lang="el-GR"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9632" y="404664"/>
            <a:ext cx="6563072" cy="778098"/>
          </a:xfrm>
        </p:spPr>
        <p:txBody>
          <a:bodyPr>
            <a:normAutofit fontScale="90000"/>
          </a:bodyPr>
          <a:lstStyle/>
          <a:p>
            <a:r>
              <a:rPr lang="el-GR" b="1" dirty="0" smtClean="0"/>
              <a:t/>
            </a:r>
            <a:br>
              <a:rPr lang="el-GR" b="1" dirty="0" smtClean="0"/>
            </a:br>
            <a:r>
              <a:rPr lang="el-GR" b="1" dirty="0" smtClean="0"/>
              <a:t>Ο  </a:t>
            </a:r>
            <a:r>
              <a:rPr lang="el-GR" b="1" dirty="0"/>
              <a:t>Πύργος της Πίζας </a:t>
            </a:r>
            <a:r>
              <a:rPr lang="el-GR" dirty="0"/>
              <a:t/>
            </a:r>
            <a:br>
              <a:rPr lang="el-GR" dirty="0"/>
            </a:br>
            <a:endParaRPr lang="el-GR" dirty="0"/>
          </a:p>
        </p:txBody>
      </p:sp>
      <p:pic>
        <p:nvPicPr>
          <p:cNvPr id="5" name="6 - Εικόνα" descr="Πύργος της Πίζας.jpg"/>
          <p:cNvPicPr>
            <a:picLocks noGrp="1"/>
          </p:cNvPicPr>
          <p:nvPr>
            <p:ph idx="1"/>
          </p:nvPr>
        </p:nvPicPr>
        <p:blipFill>
          <a:blip r:embed="rId2" cstate="print"/>
          <a:stretch>
            <a:fillRect/>
          </a:stretch>
        </p:blipFill>
        <p:spPr>
          <a:xfrm>
            <a:off x="1259632" y="1412776"/>
            <a:ext cx="6408712" cy="4752528"/>
          </a:xfrm>
          <a:prstGeom prst="rect">
            <a:avLst/>
          </a:prstGeom>
          <a:blipFill>
            <a:blip r:embed="rId3" cstate="print"/>
            <a:tile tx="0" ty="0" sx="100000" sy="100000" flip="none" algn="tl"/>
          </a:blipFill>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Παρθενώνας </a:t>
            </a:r>
            <a:endParaRPr lang="el-GR" dirty="0"/>
          </a:p>
        </p:txBody>
      </p:sp>
      <p:pic>
        <p:nvPicPr>
          <p:cNvPr id="4" name="0 - Εικόνα" descr="παρθενώνας.jpg"/>
          <p:cNvPicPr>
            <a:picLocks noGrp="1"/>
          </p:cNvPicPr>
          <p:nvPr>
            <p:ph idx="1"/>
          </p:nvPr>
        </p:nvPicPr>
        <p:blipFill>
          <a:blip r:embed="rId2" cstate="print"/>
          <a:stretch>
            <a:fillRect/>
          </a:stretch>
        </p:blipFill>
        <p:spPr>
          <a:xfrm>
            <a:off x="899592" y="1268760"/>
            <a:ext cx="7344816" cy="4968552"/>
          </a:xfrm>
          <a:prstGeom prst="rect">
            <a:avLst/>
          </a:prstGeom>
        </p:spPr>
      </p:pic>
    </p:spTree>
  </p:cSld>
  <p:clrMapOvr>
    <a:masterClrMapping/>
  </p:clrMapOvr>
  <p:transition>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74638"/>
            <a:ext cx="7787208" cy="994122"/>
          </a:xfrm>
        </p:spPr>
        <p:txBody>
          <a:bodyPr>
            <a:noAutofit/>
          </a:bodyPr>
          <a:lstStyle/>
          <a:p>
            <a:r>
              <a:rPr lang="el-GR" sz="3600" dirty="0" smtClean="0"/>
              <a:t>Παρθενώνας, παγκόσμιο σύμβολο πολιτισμού</a:t>
            </a:r>
            <a:endParaRPr lang="el-GR" sz="3600" dirty="0"/>
          </a:p>
        </p:txBody>
      </p:sp>
      <p:sp>
        <p:nvSpPr>
          <p:cNvPr id="3" name="2 - Θέση περιεχομένου"/>
          <p:cNvSpPr>
            <a:spLocks noGrp="1"/>
          </p:cNvSpPr>
          <p:nvPr>
            <p:ph idx="1"/>
          </p:nvPr>
        </p:nvSpPr>
        <p:spPr>
          <a:xfrm>
            <a:off x="539552" y="1340768"/>
            <a:ext cx="8147248" cy="5112568"/>
          </a:xfrm>
        </p:spPr>
        <p:txBody>
          <a:bodyPr>
            <a:normAutofit fontScale="70000" lnSpcReduction="20000"/>
          </a:bodyPr>
          <a:lstStyle/>
          <a:p>
            <a:pPr algn="just"/>
            <a:r>
              <a:rPr lang="el-GR" dirty="0" smtClean="0">
                <a:latin typeface="Arial" pitchFamily="34" charset="0"/>
                <a:cs typeface="Arial" pitchFamily="34" charset="0"/>
              </a:rPr>
              <a:t>Ο </a:t>
            </a:r>
            <a:r>
              <a:rPr lang="el-GR" b="1" dirty="0" smtClean="0">
                <a:latin typeface="Arial" pitchFamily="34" charset="0"/>
                <a:cs typeface="Arial" pitchFamily="34" charset="0"/>
              </a:rPr>
              <a:t>Παρθενώνας</a:t>
            </a:r>
            <a:r>
              <a:rPr lang="el-GR" dirty="0" smtClean="0">
                <a:latin typeface="Arial" pitchFamily="34" charset="0"/>
                <a:cs typeface="Arial" pitchFamily="34" charset="0"/>
              </a:rPr>
              <a:t> είναι ένας αρχαίος ελληνικός ναός, χτισμένος στην Ακρόπολη της Αθήνας . Είναι κατασκευασμένος από λευκό πεντελικό μάρμαρο και ήταν αφιερωμένος  στη  θεάς Αθηνά, προστάτιδας της πόλης της </a:t>
            </a:r>
            <a:r>
              <a:rPr lang="el-GR" u="sng" dirty="0" smtClean="0">
                <a:latin typeface="Arial" pitchFamily="34" charset="0"/>
                <a:cs typeface="Arial" pitchFamily="34" charset="0"/>
              </a:rPr>
              <a:t>Αθήνα</a:t>
            </a:r>
            <a:r>
              <a:rPr lang="el-GR" dirty="0" smtClean="0">
                <a:latin typeface="Arial" pitchFamily="34" charset="0"/>
                <a:cs typeface="Arial" pitchFamily="34" charset="0"/>
              </a:rPr>
              <a:t>ς.</a:t>
            </a:r>
          </a:p>
          <a:p>
            <a:pPr algn="just">
              <a:buNone/>
            </a:pPr>
            <a:r>
              <a:rPr lang="el-GR" dirty="0" smtClean="0">
                <a:latin typeface="Arial" pitchFamily="34" charset="0"/>
                <a:cs typeface="Arial" pitchFamily="34" charset="0"/>
              </a:rPr>
              <a:t>       Η κατασκευή ξεκίνησε το 447π.Χ με απόφαση του Αθηναίου πολιτικού Περικλή. Οι αρχιτέκτονες του Παρθενώνα ήταν ο Ικτίνος και ο Καλλικράτης,  ενώ  την ευθύνη για την κατασκευή των γλυπτών είχε ο γλύπτης Φειδίας. </a:t>
            </a:r>
          </a:p>
          <a:p>
            <a:pPr algn="just">
              <a:buNone/>
            </a:pPr>
            <a:r>
              <a:rPr lang="el-GR" dirty="0" smtClean="0">
                <a:latin typeface="Arial" pitchFamily="34" charset="0"/>
                <a:cs typeface="Arial" pitchFamily="34" charset="0"/>
              </a:rPr>
              <a:t>      Η αρχαιοελληνική λέξη </a:t>
            </a:r>
            <a:r>
              <a:rPr lang="el-GR" i="1" dirty="0" err="1" smtClean="0">
                <a:latin typeface="Arial" pitchFamily="34" charset="0"/>
                <a:cs typeface="Arial" pitchFamily="34" charset="0"/>
              </a:rPr>
              <a:t>παρθενών</a:t>
            </a:r>
            <a:r>
              <a:rPr lang="el-GR" dirty="0" smtClean="0">
                <a:latin typeface="Arial" pitchFamily="34" charset="0"/>
                <a:cs typeface="Arial" pitchFamily="34" charset="0"/>
              </a:rPr>
              <a:t> σήμαινε το διαμέρισμα/δωμάτιο ανύπαντρης γυναίκας  σε μια κατοικία. Στον ανατολικό χώρο του ναού,  στεκόταν το χρυσελεφάντινο λατρευτικό άγαλμα της Αθηνάς, έργο του Φειδία. Η θεά παριστανόταν  όρθια, ένοπλη, να κρατά Νίκη στο δεξί της χέρι, και να ακουμπά το αριστερό στην ασπίδα της. Στο χώρο αυτό φυλασσόταν, απ Αποτελεί ένα μοναδικό έργο 2.400  ετών που παραμένει ακόμη και σήμερα πανέμορφο, σχεδόν ίδιο. Ο Παρθενώνας  είναι ένα από τα πιο γνωστά μνημεία του πλανήτη ό το 433 </a:t>
            </a:r>
            <a:r>
              <a:rPr lang="el-GR" dirty="0" err="1" smtClean="0">
                <a:latin typeface="Arial" pitchFamily="34" charset="0"/>
                <a:cs typeface="Arial" pitchFamily="34" charset="0"/>
              </a:rPr>
              <a:t>π.Χ.</a:t>
            </a:r>
            <a:r>
              <a:rPr lang="el-GR" dirty="0" smtClean="0">
                <a:latin typeface="Arial" pitchFamily="34" charset="0"/>
                <a:cs typeface="Arial" pitchFamily="34" charset="0"/>
              </a:rPr>
              <a:t>, το δημόσιο ταμείο της πόλης.   </a:t>
            </a:r>
            <a:endParaRPr lang="el-GR" dirty="0">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8229600" cy="1143000"/>
          </a:xfrm>
        </p:spPr>
        <p:txBody>
          <a:bodyPr>
            <a:normAutofit fontScale="90000"/>
          </a:bodyPr>
          <a:lstStyle/>
          <a:p>
            <a:r>
              <a:rPr lang="el-GR" sz="2700" dirty="0" smtClean="0"/>
              <a:t/>
            </a:r>
            <a:br>
              <a:rPr lang="el-GR" sz="2700" dirty="0" smtClean="0"/>
            </a:br>
            <a:r>
              <a:rPr lang="el-GR" sz="2700" dirty="0" smtClean="0"/>
              <a:t>Γιώργος Σεφέρης</a:t>
            </a:r>
            <a:br>
              <a:rPr lang="el-GR" sz="2700" dirty="0" smtClean="0"/>
            </a:br>
            <a:r>
              <a:rPr lang="el-GR" sz="2700" dirty="0" smtClean="0"/>
              <a:t>«Η θάλασσα</a:t>
            </a:r>
            <a:r>
              <a:rPr lang="el-GR" dirty="0" smtClean="0"/>
              <a:t>»</a:t>
            </a:r>
            <a:br>
              <a:rPr lang="el-GR" dirty="0" smtClean="0"/>
            </a:br>
            <a:endParaRPr lang="el-GR" dirty="0"/>
          </a:p>
        </p:txBody>
      </p:sp>
      <p:sp>
        <p:nvSpPr>
          <p:cNvPr id="3" name="2 - Θέση περιεχομένου"/>
          <p:cNvSpPr>
            <a:spLocks noGrp="1"/>
          </p:cNvSpPr>
          <p:nvPr>
            <p:ph idx="1"/>
          </p:nvPr>
        </p:nvSpPr>
        <p:spPr>
          <a:xfrm>
            <a:off x="467544" y="1052736"/>
            <a:ext cx="8219256" cy="5544616"/>
          </a:xfrm>
        </p:spPr>
        <p:txBody>
          <a:bodyPr>
            <a:normAutofit fontScale="55000" lnSpcReduction="20000"/>
          </a:bodyPr>
          <a:lstStyle/>
          <a:p>
            <a:endParaRPr lang="el-GR" dirty="0" smtClean="0"/>
          </a:p>
          <a:p>
            <a:pPr>
              <a:buNone/>
            </a:pPr>
            <a:r>
              <a:rPr lang="el-GR" dirty="0" smtClean="0"/>
              <a:t> Η θάλασσα, πώς έγινε έτσι η θάλασσα;</a:t>
            </a:r>
          </a:p>
          <a:p>
            <a:pPr>
              <a:buNone/>
            </a:pPr>
            <a:r>
              <a:rPr lang="el-GR" dirty="0" smtClean="0"/>
              <a:t>Άργησα χρόνια στα βουνά</a:t>
            </a:r>
          </a:p>
          <a:p>
            <a:pPr>
              <a:buNone/>
            </a:pPr>
            <a:r>
              <a:rPr lang="el-GR" dirty="0" smtClean="0"/>
              <a:t>με τύφλωσαν οι πυγολαμπίδες</a:t>
            </a:r>
          </a:p>
          <a:p>
            <a:pPr>
              <a:buNone/>
            </a:pPr>
            <a:r>
              <a:rPr lang="el-GR" dirty="0" smtClean="0"/>
              <a:t>Τώρα σε τούτο τ’ ακρογιάλι περιμένω</a:t>
            </a:r>
          </a:p>
          <a:p>
            <a:pPr>
              <a:buNone/>
            </a:pPr>
            <a:r>
              <a:rPr lang="el-GR" dirty="0" smtClean="0"/>
              <a:t>ν’ αράξει ένας άνθρωπος</a:t>
            </a:r>
          </a:p>
          <a:p>
            <a:pPr>
              <a:buNone/>
            </a:pPr>
            <a:r>
              <a:rPr lang="el-GR" dirty="0" smtClean="0"/>
              <a:t>ένα υπόλειμμα, μια σχεδία</a:t>
            </a:r>
          </a:p>
          <a:p>
            <a:pPr>
              <a:buNone/>
            </a:pPr>
            <a:r>
              <a:rPr lang="el-GR" dirty="0" smtClean="0"/>
              <a:t>Μα μπορεί να κακοφορμίσει η θάλασσα</a:t>
            </a:r>
          </a:p>
          <a:p>
            <a:pPr>
              <a:buNone/>
            </a:pPr>
            <a:r>
              <a:rPr lang="el-GR" dirty="0" smtClean="0"/>
              <a:t>Ένα δελφίνι την έσκισε μια φορά</a:t>
            </a:r>
          </a:p>
          <a:p>
            <a:pPr>
              <a:buNone/>
            </a:pPr>
            <a:r>
              <a:rPr lang="el-GR" dirty="0" smtClean="0"/>
              <a:t>κι ακόμη μια φορά</a:t>
            </a:r>
          </a:p>
          <a:p>
            <a:pPr>
              <a:buNone/>
            </a:pPr>
            <a:r>
              <a:rPr lang="el-GR" dirty="0" smtClean="0"/>
              <a:t>η άκρη του φτερού ενός γλάρου</a:t>
            </a:r>
          </a:p>
          <a:p>
            <a:pPr>
              <a:buNone/>
            </a:pPr>
            <a:r>
              <a:rPr lang="el-GR" dirty="0" smtClean="0"/>
              <a:t>Κι όμως ήταν γλυκό το κύμα</a:t>
            </a:r>
          </a:p>
          <a:p>
            <a:pPr>
              <a:buNone/>
            </a:pPr>
            <a:r>
              <a:rPr lang="el-GR" dirty="0" smtClean="0"/>
              <a:t>όπου έπεφτα παιδί και κολυμπούσα</a:t>
            </a:r>
          </a:p>
          <a:p>
            <a:pPr>
              <a:buNone/>
            </a:pPr>
            <a:r>
              <a:rPr lang="el-GR" dirty="0" smtClean="0"/>
              <a:t>κι ακόμη σαν ήμουν παλληκάρι</a:t>
            </a:r>
          </a:p>
          <a:p>
            <a:pPr>
              <a:buNone/>
            </a:pPr>
            <a:r>
              <a:rPr lang="el-GR" dirty="0" smtClean="0"/>
              <a:t>καθώς έψαχνα σχήματα στα βότσαλα,</a:t>
            </a:r>
          </a:p>
          <a:p>
            <a:pPr>
              <a:buNone/>
            </a:pPr>
            <a:r>
              <a:rPr lang="el-GR" dirty="0" smtClean="0"/>
              <a:t>γυρεύοντας ρυθμούς,</a:t>
            </a:r>
          </a:p>
          <a:p>
            <a:pPr>
              <a:buNone/>
            </a:pPr>
            <a:r>
              <a:rPr lang="el-GR" dirty="0" smtClean="0"/>
              <a:t>μου μίλησε ο Θαλασσινός Γέρος</a:t>
            </a:r>
          </a:p>
          <a:p>
            <a:pPr>
              <a:buNone/>
            </a:pPr>
            <a:r>
              <a:rPr lang="el-GR" dirty="0" smtClean="0"/>
              <a:t>"Εγώ είμαι ο τόπος σου</a:t>
            </a:r>
          </a:p>
          <a:p>
            <a:pPr>
              <a:buNone/>
            </a:pPr>
            <a:r>
              <a:rPr lang="el-GR" dirty="0" smtClean="0"/>
              <a:t>ίσως να μην είμαι κανείς</a:t>
            </a:r>
          </a:p>
          <a:p>
            <a:pPr>
              <a:buNone/>
            </a:pPr>
            <a:r>
              <a:rPr lang="el-GR" dirty="0" smtClean="0"/>
              <a:t>αλλά μπορώ να γίνω αυτό που θέλεις"</a:t>
            </a:r>
            <a:endParaRPr lang="el-GR" dirty="0"/>
          </a:p>
        </p:txBody>
      </p:sp>
      <p:pic>
        <p:nvPicPr>
          <p:cNvPr id="1026" name="Picture 2" descr="Κριτική ταινίας: Η μικρή γοργόνα (The Little Mermaid) | Athens Voice"/>
          <p:cNvPicPr>
            <a:picLocks noChangeAspect="1" noChangeArrowheads="1"/>
          </p:cNvPicPr>
          <p:nvPr/>
        </p:nvPicPr>
        <p:blipFill>
          <a:blip r:embed="rId2" cstate="print"/>
          <a:srcRect/>
          <a:stretch>
            <a:fillRect/>
          </a:stretch>
        </p:blipFill>
        <p:spPr bwMode="auto">
          <a:xfrm>
            <a:off x="4572000" y="1916832"/>
            <a:ext cx="4402569" cy="2459536"/>
          </a:xfrm>
          <a:prstGeom prst="rect">
            <a:avLst/>
          </a:prstGeom>
          <a:noFill/>
        </p:spPr>
      </p:pic>
      <p:sp>
        <p:nvSpPr>
          <p:cNvPr id="5" name="4 - Ορθογώνιο"/>
          <p:cNvSpPr/>
          <p:nvPr/>
        </p:nvSpPr>
        <p:spPr>
          <a:xfrm>
            <a:off x="5364088" y="5733256"/>
            <a:ext cx="216024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Εργασία   των μαθητών  και μαθητριών  του Γ2  </a:t>
            </a:r>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όμορφο λάθος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n-US" dirty="0" smtClean="0"/>
              <a:t>O</a:t>
            </a:r>
            <a:r>
              <a:rPr lang="el-GR" dirty="0" smtClean="0"/>
              <a:t>  Πύργος  της Πίζας    είναι το καμπαναριό του καθεδρικού ναού της ιστορικής πόλης της Ιταλίας, που είναι αφιερωμένος στην Κοίμηση της Θεοτόκου.  Το οικοδόμημα, από πέτρα και μάρμαρο, είναι κυλινδρικό. Αποτελείται από 8 ορόφους με 296 σκαλιά κι έχει ύψος 55,86 μέτρα. Ο πύργος άρχισε να κτίζεται το 1173 και τελείωσε μετά από 199 χρόνια , το 1372.  Ο πύργος άρχισε να γέρνει αφού η κατασκευή είχε προχωρήσει στο δεύτερο όροφο. Αυτό συνέβη  γιατί  χτίστηκε  σε μαλακό  και ασταθές  </a:t>
            </a:r>
            <a:r>
              <a:rPr lang="el-GR" b="1" dirty="0" smtClean="0"/>
              <a:t>έδαφος</a:t>
            </a:r>
            <a:r>
              <a:rPr lang="el-GR" dirty="0" smtClean="0"/>
              <a:t> </a:t>
            </a:r>
          </a:p>
          <a:p>
            <a:endParaRPr lang="el-G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a:t>
            </a:r>
            <a:r>
              <a:rPr lang="el-GR" dirty="0" err="1" smtClean="0"/>
              <a:t>κολοσσαίο</a:t>
            </a:r>
            <a:endParaRPr lang="el-GR" dirty="0"/>
          </a:p>
        </p:txBody>
      </p:sp>
      <p:pic>
        <p:nvPicPr>
          <p:cNvPr id="4" name="3 - Θέση περιεχομένου" descr="κολοσσαιο.jpg"/>
          <p:cNvPicPr>
            <a:picLocks noGrp="1" noChangeAspect="1"/>
          </p:cNvPicPr>
          <p:nvPr>
            <p:ph idx="1"/>
          </p:nvPr>
        </p:nvPicPr>
        <p:blipFill>
          <a:blip r:embed="rId2" cstate="print"/>
          <a:stretch>
            <a:fillRect/>
          </a:stretch>
        </p:blipFill>
        <p:spPr>
          <a:xfrm>
            <a:off x="467544" y="1412775"/>
            <a:ext cx="3888433" cy="2554855"/>
          </a:xfrm>
        </p:spPr>
      </p:pic>
      <p:pic>
        <p:nvPicPr>
          <p:cNvPr id="1026" name="Picture 2"/>
          <p:cNvPicPr>
            <a:picLocks noChangeAspect="1" noChangeArrowheads="1"/>
          </p:cNvPicPr>
          <p:nvPr/>
        </p:nvPicPr>
        <p:blipFill>
          <a:blip r:embed="rId3" cstate="print"/>
          <a:srcRect/>
          <a:stretch>
            <a:fillRect/>
          </a:stretch>
        </p:blipFill>
        <p:spPr bwMode="auto">
          <a:xfrm>
            <a:off x="4499992" y="4005064"/>
            <a:ext cx="3816424" cy="2660701"/>
          </a:xfrm>
          <a:prstGeom prst="rect">
            <a:avLst/>
          </a:prstGeom>
          <a:noFill/>
          <a:ln w="9525">
            <a:noFill/>
            <a:miter lim="800000"/>
            <a:headEnd/>
            <a:tailEnd/>
          </a:ln>
        </p:spPr>
      </p:pic>
      <p:pic>
        <p:nvPicPr>
          <p:cNvPr id="1027" name="Picture 3" descr="C:\Users\nalba\Downloads\κολοσσαίο3.jpg"/>
          <p:cNvPicPr>
            <a:picLocks noChangeAspect="1" noChangeArrowheads="1"/>
          </p:cNvPicPr>
          <p:nvPr/>
        </p:nvPicPr>
        <p:blipFill>
          <a:blip r:embed="rId4" cstate="print"/>
          <a:srcRect/>
          <a:stretch>
            <a:fillRect/>
          </a:stretch>
        </p:blipFill>
        <p:spPr bwMode="auto">
          <a:xfrm>
            <a:off x="4499992" y="1412776"/>
            <a:ext cx="3786913" cy="2520280"/>
          </a:xfrm>
          <a:prstGeom prst="rect">
            <a:avLst/>
          </a:prstGeom>
          <a:noFill/>
        </p:spPr>
      </p:pic>
      <p:pic>
        <p:nvPicPr>
          <p:cNvPr id="1028" name="Picture 4"/>
          <p:cNvPicPr>
            <a:picLocks noChangeAspect="1" noChangeArrowheads="1"/>
          </p:cNvPicPr>
          <p:nvPr/>
        </p:nvPicPr>
        <p:blipFill>
          <a:blip r:embed="rId5" cstate="print"/>
          <a:srcRect/>
          <a:stretch>
            <a:fillRect/>
          </a:stretch>
        </p:blipFill>
        <p:spPr bwMode="auto">
          <a:xfrm>
            <a:off x="438013" y="4077072"/>
            <a:ext cx="3892478" cy="2592288"/>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Κολοσσαίο, το κέντρο των αιμοχαρών θεαμάτων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 </a:t>
            </a:r>
            <a:r>
              <a:rPr lang="el-GR" i="1" dirty="0" smtClean="0"/>
              <a:t>Το ο Κολοσσαίο  είναι ένα αμφιθέατρο  βρίσκεται στην καρδιά της πόλης της Ρώμης στην Ιταλία.  Χτίστηκε  το 72 </a:t>
            </a:r>
            <a:r>
              <a:rPr lang="el-GR" i="1" dirty="0" err="1" smtClean="0"/>
              <a:t>μ.Χ</a:t>
            </a:r>
            <a:r>
              <a:rPr lang="el-GR" i="1" dirty="0" smtClean="0"/>
              <a:t>.  </a:t>
            </a:r>
            <a:r>
              <a:rPr lang="el-GR" dirty="0" smtClean="0"/>
              <a:t>Σήμερα είναι το σύμβολο της Ρώμης.   Στο Κολοσσαίο  γίνονταν  μονομαχίες  μεταξύ δυο ανδρών  ή μεταξύ ανδρών και άγριων ζώων  που έφερναν από την Αφρική .  Οι μονομάχοι ήταν ελεύθεροι Ρωμαίοι, σκλάβοι, καταδικασμένοι εγκληματίες ή αιχμάλωτοι πολέμου. Σε περίπτωση που ο μονομάχος κέρδιζε αρκετές μάχες, είχε το δικαίωμα να ζητήσει από τον αυτοκράτορα την ελευθερία του. Επίσης γινόταν εικονικές μάχες και αναπαραστάσεις μαχών. Για μια εικονική ναυμαχία, το Κολοσσαίο πλημμύριζε με νερό. Χωρούσε 50.000 θεατές. </a:t>
            </a:r>
            <a:endParaRPr lang="el-GR"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Σαγράδα   Φαμίλια</a:t>
            </a:r>
            <a:br>
              <a:rPr lang="el-GR" b="1" dirty="0" smtClean="0"/>
            </a:br>
            <a:endParaRPr lang="el-G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27584" y="1700807"/>
            <a:ext cx="7416824" cy="4590653"/>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91264" cy="1138138"/>
          </a:xfrm>
        </p:spPr>
        <p:txBody>
          <a:bodyPr>
            <a:normAutofit fontScale="90000"/>
          </a:bodyPr>
          <a:lstStyle/>
          <a:p>
            <a:r>
              <a:rPr lang="el-GR" b="1" dirty="0" smtClean="0"/>
              <a:t/>
            </a:r>
            <a:br>
              <a:rPr lang="el-GR" b="1" dirty="0" smtClean="0"/>
            </a:br>
            <a:r>
              <a:rPr lang="el-GR" sz="4000" b="1" dirty="0" smtClean="0"/>
              <a:t>Σαγράδα Φαμίλια, ο πιο ασυνήθιστος καθεδρικός ναός</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latin typeface="Arial" pitchFamily="34" charset="0"/>
                <a:cs typeface="Arial" pitchFamily="34" charset="0"/>
              </a:rPr>
              <a:t>   </a:t>
            </a:r>
            <a:r>
              <a:rPr lang="el-GR" sz="2600" dirty="0" smtClean="0">
                <a:latin typeface="Arial" pitchFamily="34" charset="0"/>
                <a:cs typeface="Arial" pitchFamily="34" charset="0"/>
              </a:rPr>
              <a:t>Η </a:t>
            </a:r>
            <a:r>
              <a:rPr lang="el-GR" sz="2600" b="1" dirty="0" smtClean="0">
                <a:latin typeface="Arial" pitchFamily="34" charset="0"/>
                <a:cs typeface="Arial" pitchFamily="34" charset="0"/>
              </a:rPr>
              <a:t>Σαγράδα Φαμίλια εί</a:t>
            </a:r>
            <a:r>
              <a:rPr lang="el-GR" sz="2600" dirty="0" smtClean="0">
                <a:latin typeface="Arial" pitchFamily="34" charset="0"/>
                <a:cs typeface="Arial" pitchFamily="34" charset="0"/>
              </a:rPr>
              <a:t>ναι μεγάλη </a:t>
            </a:r>
            <a:r>
              <a:rPr lang="el-GR" sz="2600" u="sng" dirty="0" smtClean="0">
                <a:latin typeface="Arial" pitchFamily="34" charset="0"/>
                <a:cs typeface="Arial" pitchFamily="34" charset="0"/>
              </a:rPr>
              <a:t>ρωμαιοκαθολική εκκλησία</a:t>
            </a:r>
            <a:r>
              <a:rPr lang="el-GR" sz="2600" dirty="0" smtClean="0">
                <a:latin typeface="Arial" pitchFamily="34" charset="0"/>
                <a:cs typeface="Arial" pitchFamily="34" charset="0"/>
              </a:rPr>
              <a:t> στη </a:t>
            </a:r>
            <a:r>
              <a:rPr lang="el-GR" sz="2600" u="sng" dirty="0" smtClean="0">
                <a:latin typeface="Arial" pitchFamily="34" charset="0"/>
                <a:cs typeface="Arial" pitchFamily="34" charset="0"/>
              </a:rPr>
              <a:t>Βαρκελώνη</a:t>
            </a:r>
            <a:r>
              <a:rPr lang="el-GR" sz="2600" dirty="0" smtClean="0">
                <a:latin typeface="Arial" pitchFamily="34" charset="0"/>
                <a:cs typeface="Arial" pitchFamily="34" charset="0"/>
              </a:rPr>
              <a:t> της </a:t>
            </a:r>
            <a:r>
              <a:rPr lang="el-GR" sz="2600" u="sng" dirty="0" smtClean="0">
                <a:latin typeface="Arial" pitchFamily="34" charset="0"/>
                <a:cs typeface="Arial" pitchFamily="34" charset="0"/>
              </a:rPr>
              <a:t>Ισπανία</a:t>
            </a:r>
            <a:r>
              <a:rPr lang="el-GR" sz="2600" dirty="0" smtClean="0">
                <a:latin typeface="Arial" pitchFamily="34" charset="0"/>
                <a:cs typeface="Arial" pitchFamily="34" charset="0"/>
              </a:rPr>
              <a:t>ς.  Ξεκίνησε να κτίζεται το  1882 και πιστεύουν ότι θα τελειώσει σε 30 έως 80 χρόνια. Λα Σαγράδα Φαμίλια  σημαίνει η Εκκλησία της Αγίας Οικογένειας . Την επισκέπτονται εκατομμύρια άνθρωποι όλο τον χρόνο λόγω του μοναδικού σχεδιασμού και του εντυπωσιακού μεγέθους της .  Επίσης, αρχιτέκτονες  από όλο τον κόσμο  ταξιδεύουν στην πόλη για να μελετήσουν  και   να δουν αυτό το θαύμα με τα μάτια τους.</a:t>
            </a:r>
          </a:p>
          <a:p>
            <a:endParaRPr lang="el-GR" dirty="0"/>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Μέγα τζαμί του </a:t>
            </a:r>
            <a:r>
              <a:rPr lang="el-GR" b="1" dirty="0" err="1" smtClean="0"/>
              <a:t>Χασάν</a:t>
            </a:r>
            <a:r>
              <a:rPr lang="el-GR" b="1" dirty="0" smtClean="0"/>
              <a:t> του Β΄</a:t>
            </a:r>
            <a:r>
              <a:rPr lang="el-GR" dirty="0" smtClean="0"/>
              <a:t/>
            </a:r>
            <a:br>
              <a:rPr lang="el-GR" dirty="0" smtClean="0"/>
            </a:br>
            <a:endParaRPr lang="el-G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475656" y="1719096"/>
            <a:ext cx="6264696" cy="4549646"/>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
            </a:r>
            <a:br>
              <a:rPr lang="el-GR" sz="3600" b="1" dirty="0" smtClean="0"/>
            </a:br>
            <a:r>
              <a:rPr lang="el-GR" sz="3600" b="1" dirty="0" smtClean="0"/>
              <a:t>Μέγα τζαμί του </a:t>
            </a:r>
            <a:r>
              <a:rPr lang="el-GR" sz="3600" b="1" dirty="0" err="1" smtClean="0"/>
              <a:t>Χασάν</a:t>
            </a:r>
            <a:r>
              <a:rPr lang="el-GR" sz="3600" b="1" dirty="0" smtClean="0"/>
              <a:t> του Β΄, το τζαμί δίπλα στον ωκεανό </a:t>
            </a:r>
            <a:r>
              <a:rPr lang="el-GR" sz="3600" dirty="0" smtClean="0"/>
              <a:t/>
            </a:r>
            <a:br>
              <a:rPr lang="el-GR" sz="3600" dirty="0" smtClean="0"/>
            </a:br>
            <a:endParaRPr lang="el-GR" sz="3600" dirty="0"/>
          </a:p>
        </p:txBody>
      </p:sp>
      <p:sp>
        <p:nvSpPr>
          <p:cNvPr id="3" name="2 - Θέση περιεχομένου"/>
          <p:cNvSpPr>
            <a:spLocks noGrp="1"/>
          </p:cNvSpPr>
          <p:nvPr>
            <p:ph idx="1"/>
          </p:nvPr>
        </p:nvSpPr>
        <p:spPr/>
        <p:txBody>
          <a:bodyPr>
            <a:normAutofit fontScale="85000" lnSpcReduction="20000"/>
          </a:bodyPr>
          <a:lstStyle/>
          <a:p>
            <a:r>
              <a:rPr lang="el-GR" dirty="0" smtClean="0">
                <a:latin typeface="Arial" pitchFamily="34" charset="0"/>
                <a:cs typeface="Arial" pitchFamily="34" charset="0"/>
              </a:rPr>
              <a:t>Το Μέγα Τζαμί  του </a:t>
            </a:r>
            <a:r>
              <a:rPr lang="el-GR" dirty="0" err="1" smtClean="0">
                <a:latin typeface="Arial" pitchFamily="34" charset="0"/>
                <a:cs typeface="Arial" pitchFamily="34" charset="0"/>
              </a:rPr>
              <a:t>Χασάν</a:t>
            </a:r>
            <a:r>
              <a:rPr lang="el-GR" dirty="0" smtClean="0">
                <a:latin typeface="Arial" pitchFamily="34" charset="0"/>
                <a:cs typeface="Arial" pitchFamily="34" charset="0"/>
              </a:rPr>
              <a:t> Β΄ βρίσκεται στην Καζαμπλάνκα του Μαρόκου Εγκαινιάστηκε  το 1993.</a:t>
            </a:r>
            <a:r>
              <a:rPr lang="el-GR" b="1" dirty="0" smtClean="0">
                <a:latin typeface="Arial" pitchFamily="34" charset="0"/>
                <a:cs typeface="Arial" pitchFamily="34" charset="0"/>
              </a:rPr>
              <a:t> </a:t>
            </a:r>
            <a:r>
              <a:rPr lang="el-GR" dirty="0" smtClean="0">
                <a:latin typeface="Arial" pitchFamily="34" charset="0"/>
                <a:cs typeface="Arial" pitchFamily="34" charset="0"/>
              </a:rPr>
              <a:t>Αποτελεί ένα θρησκευτικό και πολιτιστικό συγκρότημα, που περιλαμβάνει ένα χώρο προσευχής, ένα χώρο για το "</a:t>
            </a:r>
            <a:r>
              <a:rPr lang="el-GR" dirty="0" err="1" smtClean="0">
                <a:latin typeface="Arial" pitchFamily="34" charset="0"/>
                <a:cs typeface="Arial" pitchFamily="34" charset="0"/>
              </a:rPr>
              <a:t>γουντού</a:t>
            </a:r>
            <a:r>
              <a:rPr lang="el-GR" dirty="0" smtClean="0">
                <a:latin typeface="Arial" pitchFamily="34" charset="0"/>
                <a:cs typeface="Arial" pitchFamily="34" charset="0"/>
              </a:rPr>
              <a:t>" (χώρος καθαριότητας), χαμάμ, ένα  ιεροσπουδαστήριο,  μια βιβλιοθήκη και ένα</a:t>
            </a:r>
            <a:r>
              <a:rPr lang="el-GR" b="1" dirty="0" smtClean="0">
                <a:latin typeface="Arial" pitchFamily="34" charset="0"/>
                <a:cs typeface="Arial" pitchFamily="34" charset="0"/>
              </a:rPr>
              <a:t> </a:t>
            </a:r>
            <a:r>
              <a:rPr lang="el-GR" dirty="0" smtClean="0">
                <a:latin typeface="Arial" pitchFamily="34" charset="0"/>
                <a:cs typeface="Arial" pitchFamily="34" charset="0"/>
              </a:rPr>
              <a:t>μουσείο. Το τζαμί μπορεί να φιλοξενήσει 105.000 προσκυνητές και η αίθουσα για τις προσευχές 25.000 πιστούς. Σε μέγεθος, είναι το έβδομο μεγαλύτερο</a:t>
            </a:r>
            <a:r>
              <a:rPr lang="el-GR" b="1" dirty="0" smtClean="0">
                <a:latin typeface="Arial" pitchFamily="34" charset="0"/>
                <a:cs typeface="Arial" pitchFamily="34" charset="0"/>
              </a:rPr>
              <a:t> </a:t>
            </a:r>
            <a:r>
              <a:rPr lang="el-GR" dirty="0" smtClean="0">
                <a:latin typeface="Arial" pitchFamily="34" charset="0"/>
                <a:cs typeface="Arial" pitchFamily="34" charset="0"/>
              </a:rPr>
              <a:t>στον κόσμο. Το τζαμί διαθέτει και ένα λέιζερ που δείχνει προς τη Μέκκα και φτάνει τα 30χμ</a:t>
            </a:r>
            <a:r>
              <a:rPr lang="el-GR" i="1" dirty="0" smtClean="0"/>
              <a:t>. </a:t>
            </a:r>
            <a:endParaRPr lang="el-GR" b="1" dirty="0" smtClean="0"/>
          </a:p>
          <a:p>
            <a:r>
              <a:rPr lang="el-GR" dirty="0" smtClean="0"/>
              <a:t> </a:t>
            </a:r>
          </a:p>
          <a:p>
            <a:endParaRPr lang="el-GR" dirty="0"/>
          </a:p>
        </p:txBody>
      </p:sp>
    </p:spTree>
  </p:cSld>
  <p:clrMapOvr>
    <a:masterClrMapping/>
  </p:clrMapOvr>
  <p:transition>
    <p:cover dir="l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1098</Words>
  <Application>Microsoft Office PowerPoint</Application>
  <PresentationFormat>Προβολή στην οθόνη (4:3)</PresentationFormat>
  <Paragraphs>59</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Μεσόγειος  θάλασσα </vt:lpstr>
      <vt:lpstr> Ο  Πύργος της Πίζας  </vt:lpstr>
      <vt:lpstr>Το όμορφο λάθος </vt:lpstr>
      <vt:lpstr>Το κολοσσαίο</vt:lpstr>
      <vt:lpstr>Κολοσσαίο, το κέντρο των αιμοχαρών θεαμάτων </vt:lpstr>
      <vt:lpstr> Σαγράδα   Φαμίλια </vt:lpstr>
      <vt:lpstr> Σαγράδα Φαμίλια, ο πιο ασυνήθιστος καθεδρικός ναός </vt:lpstr>
      <vt:lpstr> Μέγα τζαμί του Χασάν του Β΄ </vt:lpstr>
      <vt:lpstr> Μέγα τζαμί του Χασάν του Β΄, το τζαμί δίπλα στον ωκεανό  </vt:lpstr>
      <vt:lpstr> Οι πυραμίδες της Γκίζας  </vt:lpstr>
      <vt:lpstr>Οι πυραμίδες της Γκίζας, ένα από τα επτά θαύματα του αρχαίου κόσμου </vt:lpstr>
      <vt:lpstr>  Η Σφίγγα  της Γκίζας  </vt:lpstr>
      <vt:lpstr> Η Σφίγγα της Γκίζας, ένα μυθολογικό πλάσμα που συναρπάζει και μαγεύει   </vt:lpstr>
      <vt:lpstr> Ο ναός της Αναστάσεως στην Ιερουσαλήμ </vt:lpstr>
      <vt:lpstr>   Ένα πανέμορφο μνημείο, με αιώνες ιστορίας, συνδεδεμένο με τα Πάθη του Ιησού  </vt:lpstr>
      <vt:lpstr> Η  Αγιά   Σοφιά  </vt:lpstr>
      <vt:lpstr>Η  Αγιά  Σοφιά , ένα αριστούργημα της αρχιτεκτονικής  </vt:lpstr>
      <vt:lpstr> Ο Λευκός Πύργος  </vt:lpstr>
      <vt:lpstr>Λευκός Πύργος, σημείο αναφοράς της Θεσσαλονίκης </vt:lpstr>
      <vt:lpstr>Παρθενώνας </vt:lpstr>
      <vt:lpstr>Παρθενώνας, παγκόσμιο σύμβολο πολιτισμού</vt:lpstr>
      <vt:lpstr> Γιώργος Σεφέρης «Η θάλασσα»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Μεσόγειος  θάλασσα</dc:title>
  <dc:creator>elias nalbantis</dc:creator>
  <cp:lastModifiedBy>elias nalbantis</cp:lastModifiedBy>
  <cp:revision>18</cp:revision>
  <dcterms:created xsi:type="dcterms:W3CDTF">2024-04-04T17:46:43Z</dcterms:created>
  <dcterms:modified xsi:type="dcterms:W3CDTF">2024-05-13T20:29:26Z</dcterms:modified>
</cp:coreProperties>
</file>